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70" r:id="rId4"/>
    <p:sldId id="266" r:id="rId5"/>
    <p:sldId id="267" r:id="rId6"/>
    <p:sldId id="268" r:id="rId7"/>
    <p:sldId id="269" r:id="rId8"/>
    <p:sldId id="271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B80C9-9BD6-293E-F62C-472A0FFBC05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88136" y="1078031"/>
            <a:ext cx="9288100" cy="2956721"/>
          </a:xfrm>
        </p:spPr>
        <p:txBody>
          <a:bodyPr>
            <a:noAutofit/>
          </a:bodyPr>
          <a:lstStyle>
            <a:lvl1pPr>
              <a:defRPr sz="6600" cap="all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B1E97B-D4D9-5308-2F1A-22CEF724937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88136" y="4455624"/>
            <a:ext cx="9288100" cy="1435333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20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4FA8C-CB1E-39CC-53C1-55EE8D28636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E456CF-4CE7-4637-A7F1-E60314116206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220CB-9AFE-135E-2F12-74B615BB318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F688D-36EF-2FF0-D175-51CDADB57CB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9000958-3318-4B58-A49D-9E22B12AA81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1669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FBD78-63B7-4122-C9D3-1D72009166B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4544A2-DCB3-E778-6C3F-7CCC0648D8B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C1B3A-3325-3674-66D8-26E16E7BD6D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978365-3F51-4492-9B79-24C92E0E851B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0CE64-FC67-A2FC-9BA9-24643AA6E70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6E90C-0FBB-83BB-1A30-6112F78CA3B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8568738-DA76-48CD-9D77-0AAA6214F0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220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9E2D09-3A31-6761-1895-F61DD773F96F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9182103" y="1091382"/>
            <a:ext cx="2171699" cy="4953368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BB757F-DC32-20C4-CBA3-62C1D56F1631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1091382"/>
            <a:ext cx="8265343" cy="495336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627B6-A1FE-8074-1107-5744DD501EC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70ACD93-FCF7-43CB-B230-70BD1584D4C1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0726D-8C69-BFAC-AFBD-14B7B390CD8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40F7B3-E6DA-9455-337D-69828565652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8621FEB-0066-46A9-879B-3454C0CA768D}" type="slidenum"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E1E01D8-AAD3-1C6E-3595-DD338C886313}"/>
              </a:ext>
            </a:extLst>
          </p:cNvPr>
          <p:cNvCxnSpPr/>
          <p:nvPr/>
        </p:nvCxnSpPr>
        <p:spPr>
          <a:xfrm>
            <a:off x="11387800" y="1185208"/>
            <a:ext cx="804196" cy="0"/>
          </a:xfrm>
          <a:prstGeom prst="straightConnector1">
            <a:avLst/>
          </a:prstGeom>
          <a:noFill/>
          <a:ln w="85725" cap="flat">
            <a:solidFill>
              <a:srgbClr val="000000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2140564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2CB9-1D38-CE10-DA7B-B028D8852D6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7F895-34D3-18E1-5507-CE0084D7155E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837C0-C978-1009-D2D7-55CF27CE00B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316AD89-EC5E-499B-9CDD-7046A5F1BA89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BF2530-62FB-FCB3-CA29-EC48C5CDC97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C50A8-EC46-0E37-2DB9-A4739FE5307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0EA3B6C-4495-43A6-9D64-5BADB23F3F7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5833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3CF8E-AB95-6224-AB7F-586FD816F6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0943" y="1099127"/>
            <a:ext cx="9272262" cy="3472872"/>
          </a:xfrm>
        </p:spPr>
        <p:txBody>
          <a:bodyPr/>
          <a:lstStyle>
            <a:lvl1pPr>
              <a:defRPr sz="4000" cap="all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D31F9-1CAB-9F76-6FBE-7BF6854E4F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0943" y="4572000"/>
            <a:ext cx="9272262" cy="1320805"/>
          </a:xfrm>
        </p:spPr>
        <p:txBody>
          <a:bodyPr anchor="b"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0C33EB-F7A7-F3F3-790A-AECBDC59855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1F69236-697D-4B81-8A03-C21B90B3AD17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A9E84-3996-D922-043E-4F3112A3745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608CB-4E61-5196-CC4E-844456A06A4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8724B2E-012A-4F25-9210-7B5530607C1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50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BBCB-90C2-478B-FB81-5391F6917A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88136" y="1088136"/>
            <a:ext cx="9890068" cy="129422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B8702-4F31-FA3D-E50D-966E99A5F36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82183" y="2440570"/>
            <a:ext cx="4841501" cy="380127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C4125-516F-0FB9-925D-2DA0D2BCF3A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2440570"/>
            <a:ext cx="4806004" cy="380127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C61A63-8B73-7DDA-493F-0521D44D418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0F185F-08B7-42A7-BDB1-A9DA27EEEEF6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64A7F-D5A1-B869-4934-E4019407994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8A9968-3897-2192-FE98-EA47C6D6E9F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1A5202E-0542-4746-A242-12B4CA8CC4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12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A773A-A868-65B8-4E8B-0CBE46362F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0943" y="1084332"/>
            <a:ext cx="9949458" cy="83885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0D97E-583B-FE4C-1FF7-6A6EDD1295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2086" y="1923193"/>
            <a:ext cx="4816473" cy="83885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000" b="1" cap="all" spc="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D2D5C4-4B43-AF74-C8CB-FB91BCCD5D7E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092086" y="2825788"/>
            <a:ext cx="4816473" cy="336386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D56408-C024-6F6C-830E-A65E828FFB1D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215478" y="1923193"/>
            <a:ext cx="4824913" cy="83885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000" b="1" cap="all" spc="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E23FF4-B7BC-629D-F88C-4BAB3221666E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215478" y="2825788"/>
            <a:ext cx="4824913" cy="336386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4131FB-A9B0-88CF-8B4F-EF2ABE8B3C6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3720749-EB59-4F78-AB79-5A50FA2C5F22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5EE567-5B3A-BFD4-9516-37C74EB5D88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B72830-FF4C-4F92-A32A-F5DE15A0FD8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B79C99A-0A61-42F3-A3EF-EE9552F005A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1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A04B6-F696-D6F1-F30C-55C27F5FD3B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74A7E-194F-EF93-E061-411B610DAEF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0EEA789-DC59-44E9-8595-5A988FFA44E3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A33551-0D12-5B18-07EA-89F9DD01A3E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E112D9-1E55-7A19-3C67-213F5CBB0C5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00ACDA2-1FC9-4868-B212-D8A964F476F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143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10CB4E-6A3C-8BF2-7E5D-ED3C5394374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F0C272-9050-4C9C-B454-60EDDC17E0C2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2F0DE-916F-45D7-6B6F-E6B8C7C3A5E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04F654-83B1-9F4C-96EC-1D359BEE67A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60CF749-C18A-41D1-A8A6-1FEA7C513E8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966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D4C7D-6E75-43D5-B404-6211AE975C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0943" y="1094445"/>
            <a:ext cx="3785862" cy="1554361"/>
          </a:xfrm>
        </p:spPr>
        <p:txBody>
          <a:bodyPr/>
          <a:lstStyle>
            <a:lvl1pPr>
              <a:defRPr sz="2800" cap="all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01314-4642-AB19-EC41-B75A3B47BE02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524503" y="922684"/>
            <a:ext cx="5485997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88CAAA-0C90-5BD5-3520-B2A9D9E4A7F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90943" y="2701256"/>
            <a:ext cx="3785862" cy="3167728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51DC2-F426-4D56-F0FD-283BE874B6C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827ADFA-8044-4061-BC2E-37C8F3414F1D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B439A-44B0-D39C-8A29-FD142CEDD4B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83FAED-75FC-4A32-2357-4994DD7F682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33E2E2-27C5-42A8-BEE6-93E480F97E2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235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D2C93-C119-6F98-657C-40B6BBA56E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0943" y="1097280"/>
            <a:ext cx="3785862" cy="1559737"/>
          </a:xfrm>
        </p:spPr>
        <p:txBody>
          <a:bodyPr/>
          <a:lstStyle>
            <a:lvl1pPr>
              <a:defRPr sz="2800" cap="all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69331E-360E-C5BB-10CC-1BD7081033C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524503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95D9DC-B55E-57EC-F0C9-14CED12781F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090943" y="2697479"/>
            <a:ext cx="3785862" cy="309342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468DC-5175-12CC-3751-A7914DDCEC1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B85E419-6360-44F1-9BBF-0CDBB689523E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6F384C-3E5D-D197-82A8-C0F2549F6FA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CD030-1496-2659-5308-E4C6B0C474D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A1E0A95-EC19-4F70-B7C3-3ADC1F4FDA3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480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78E12A-FC8E-B7C6-EA20-F88CC082F8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88136" y="1090248"/>
            <a:ext cx="9922767" cy="12942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A72DDE-1C47-4D2D-4D88-A88D65DC4D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88136" y="2447775"/>
            <a:ext cx="9922767" cy="383872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713AD-0D9F-FB4D-69E3-03DE0B0D901C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7315200" y="6389690"/>
            <a:ext cx="36953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000000"/>
                </a:solidFill>
                <a:uFillTx/>
                <a:latin typeface="Neue Haas Grotesk Text Pro"/>
              </a:defRPr>
            </a:lvl1pPr>
          </a:lstStyle>
          <a:p>
            <a:pPr lvl="0"/>
            <a:fld id="{CD2AEFD5-4C32-4243-B177-BBEC6AE644ED}" type="datetime1">
              <a:rPr lang="en-US"/>
              <a:pPr lvl="0"/>
              <a:t>12/19/2022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AA516-7FFC-3C9F-6AA6-313747ADC2C2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090943" y="6389690"/>
            <a:ext cx="4433559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000000"/>
                </a:solidFill>
                <a:uFillTx/>
                <a:latin typeface="Neue Haas Grotesk Text Pro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D79E5-8599-0B67-C66E-A1BF35CBC053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983187" y="6389690"/>
            <a:ext cx="940295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0" i="0" u="none" strike="noStrike" kern="1200" cap="none" spc="0" baseline="0">
                <a:solidFill>
                  <a:srgbClr val="000000"/>
                </a:solidFill>
                <a:uFillTx/>
                <a:latin typeface="Neue Haas Grotesk Text Pro"/>
              </a:defRPr>
            </a:lvl1pPr>
          </a:lstStyle>
          <a:p>
            <a:pPr lvl="0"/>
            <a:fld id="{8D62466B-F3EB-4A5B-9097-81F844F534AA}" type="slidenum">
              <a:t>‹#›</a:t>
            </a:fld>
            <a:endParaRPr lang="en-US"/>
          </a:p>
        </p:txBody>
      </p:sp>
      <p:cxnSp>
        <p:nvCxnSpPr>
          <p:cNvPr id="7" name="Straight Connector 27">
            <a:extLst>
              <a:ext uri="{FF2B5EF4-FFF2-40B4-BE49-F238E27FC236}">
                <a16:creationId xmlns:a16="http://schemas.microsoft.com/office/drawing/2014/main" id="{0F6DFD6F-E496-0DAC-9060-45A2843665BC}"/>
              </a:ext>
            </a:extLst>
          </p:cNvPr>
          <p:cNvCxnSpPr/>
          <p:nvPr/>
        </p:nvCxnSpPr>
        <p:spPr>
          <a:xfrm>
            <a:off x="0" y="1185208"/>
            <a:ext cx="804196" cy="0"/>
          </a:xfrm>
          <a:prstGeom prst="straightConnector1">
            <a:avLst/>
          </a:prstGeom>
          <a:noFill/>
          <a:ln w="85725" cap="flat">
            <a:solidFill>
              <a:srgbClr val="000000"/>
            </a:solidFill>
            <a:prstDash val="solid"/>
            <a:miter/>
          </a:ln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85000"/>
        </a:lnSpc>
        <a:spcBef>
          <a:spcPts val="0"/>
        </a:spcBef>
        <a:spcAft>
          <a:spcPts val="0"/>
        </a:spcAft>
        <a:buNone/>
        <a:tabLst/>
        <a:defRPr lang="en-US" sz="4400" b="1" i="0" u="none" strike="noStrike" kern="1200" cap="none" spc="0" baseline="0">
          <a:solidFill>
            <a:srgbClr val="000000"/>
          </a:solidFill>
          <a:uFillTx/>
          <a:latin typeface="Neue Haas Grotesk Text Pro"/>
        </a:defRPr>
      </a:lvl1pPr>
    </p:titleStyle>
    <p:bodyStyle>
      <a:lvl1pPr marL="228600" marR="0" lvl="0" indent="-228600" algn="l" defTabSz="914400" rtl="0" fontAlgn="auto" hangingPunct="1">
        <a:lnSpc>
          <a:spcPct val="130000"/>
        </a:lnSpc>
        <a:spcBef>
          <a:spcPts val="1000"/>
        </a:spcBef>
        <a:spcAft>
          <a:spcPts val="0"/>
        </a:spcAft>
        <a:buSzPct val="100000"/>
        <a:buFont typeface="Neue Haas Grotesk Text Pro" pitchFamily="34"/>
        <a:buChar char="-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Neue Haas Grotesk Text Pro"/>
        </a:defRPr>
      </a:lvl1pPr>
      <a:lvl2pPr marL="502920" marR="0" lvl="1" indent="-228600" algn="l" defTabSz="914400" rtl="0" fontAlgn="auto" hangingPunct="1">
        <a:lnSpc>
          <a:spcPct val="130000"/>
        </a:lnSpc>
        <a:spcBef>
          <a:spcPts val="500"/>
        </a:spcBef>
        <a:spcAft>
          <a:spcPts val="0"/>
        </a:spcAft>
        <a:buSzPct val="100000"/>
        <a:buFont typeface="Neue Haas Grotesk Text Pro" pitchFamily="34"/>
        <a:buChar char="-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Neue Haas Grotesk Text Pro"/>
        </a:defRPr>
      </a:lvl2pPr>
      <a:lvl3pPr marL="731520" marR="0" lvl="2" indent="-228600" algn="l" defTabSz="914400" rtl="0" fontAlgn="auto" hangingPunct="1">
        <a:lnSpc>
          <a:spcPct val="130000"/>
        </a:lnSpc>
        <a:spcBef>
          <a:spcPts val="500"/>
        </a:spcBef>
        <a:spcAft>
          <a:spcPts val="0"/>
        </a:spcAft>
        <a:buSzPct val="100000"/>
        <a:buFont typeface="Neue Haas Grotesk Text Pro" pitchFamily="34"/>
        <a:buChar char="-"/>
        <a:tabLst/>
        <a:defRPr lang="en-US" sz="1600" b="0" i="0" u="none" strike="noStrike" kern="1200" cap="none" spc="0" baseline="0">
          <a:solidFill>
            <a:srgbClr val="000000"/>
          </a:solidFill>
          <a:uFillTx/>
          <a:latin typeface="Neue Haas Grotesk Text Pro"/>
        </a:defRPr>
      </a:lvl3pPr>
      <a:lvl4pPr marL="1005840" marR="0" lvl="3" indent="-228600" algn="l" defTabSz="914400" rtl="0" fontAlgn="auto" hangingPunct="1">
        <a:lnSpc>
          <a:spcPct val="130000"/>
        </a:lnSpc>
        <a:spcBef>
          <a:spcPts val="500"/>
        </a:spcBef>
        <a:spcAft>
          <a:spcPts val="0"/>
        </a:spcAft>
        <a:buSzPct val="100000"/>
        <a:buFont typeface="Neue Haas Grotesk Text Pro" pitchFamily="34"/>
        <a:buChar char="-"/>
        <a:tabLst/>
        <a:defRPr lang="en-US" sz="1400" b="0" i="0" u="none" strike="noStrike" kern="1200" cap="none" spc="0" baseline="0">
          <a:solidFill>
            <a:srgbClr val="000000"/>
          </a:solidFill>
          <a:uFillTx/>
          <a:latin typeface="Neue Haas Grotesk Text Pro"/>
        </a:defRPr>
      </a:lvl4pPr>
      <a:lvl5pPr marL="1280160" marR="0" lvl="4" indent="-228600" algn="l" defTabSz="914400" rtl="0" fontAlgn="auto" hangingPunct="1">
        <a:lnSpc>
          <a:spcPct val="130000"/>
        </a:lnSpc>
        <a:spcBef>
          <a:spcPts val="500"/>
        </a:spcBef>
        <a:spcAft>
          <a:spcPts val="0"/>
        </a:spcAft>
        <a:buSzPct val="100000"/>
        <a:buFont typeface="Neue Haas Grotesk Text Pro" pitchFamily="34"/>
        <a:buChar char="-"/>
        <a:tabLst/>
        <a:defRPr lang="en-US" sz="1400" b="0" i="0" u="none" strike="noStrike" kern="1200" cap="none" spc="0" baseline="0">
          <a:solidFill>
            <a:srgbClr val="000000"/>
          </a:solidFill>
          <a:uFillTx/>
          <a:latin typeface="Neue Haas Grotesk Text Pro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l.thespacedevs.com/docs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67730AEE-D143-FDEF-E97D-32AED33D5D54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Neue Haas Grotesk Text Pro"/>
            </a:endParaRPr>
          </a:p>
        </p:txBody>
      </p:sp>
      <p:pic>
        <p:nvPicPr>
          <p:cNvPr id="3" name="Video 16" descr="Immagine che contiene esterni, scuro, cielo notturno&#10;&#10;Descrizione generata automaticamente">
            <a:extLst>
              <a:ext uri="{FF2B5EF4-FFF2-40B4-BE49-F238E27FC236}">
                <a16:creationId xmlns:a16="http://schemas.microsoft.com/office/drawing/2014/main" id="{4CAF583E-2735-A3C1-9D1D-26C9BA5B05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t="284" r="-1" b="-1"/>
          <a:stretch>
            <a:fillRect/>
          </a:stretch>
        </p:blipFill>
        <p:spPr>
          <a:xfrm>
            <a:off x="-13" y="10"/>
            <a:ext cx="12191978" cy="685799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tangle 10">
            <a:extLst>
              <a:ext uri="{FF2B5EF4-FFF2-40B4-BE49-F238E27FC236}">
                <a16:creationId xmlns:a16="http://schemas.microsoft.com/office/drawing/2014/main" id="{5D21ED79-E70C-F017-0DD5-8C3468285E20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4005940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Neue Haas Grotesk Text Pro"/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04C1BF78-3A8A-8CE6-2883-B7E91FADE87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74310" y="1088574"/>
            <a:ext cx="9958355" cy="2050907"/>
          </a:xfrm>
        </p:spPr>
        <p:txBody>
          <a:bodyPr>
            <a:normAutofit/>
          </a:bodyPr>
          <a:lstStyle/>
          <a:p>
            <a:pPr lvl="0"/>
            <a:r>
              <a:rPr lang="it-IT" sz="3200" dirty="0">
                <a:solidFill>
                  <a:srgbClr val="FFFFFF"/>
                </a:solidFill>
              </a:rPr>
              <a:t>Python  Web  Service  for  space  data</a:t>
            </a:r>
            <a:endParaRPr lang="it-CH" sz="3200" dirty="0">
              <a:solidFill>
                <a:srgbClr val="FFFFFF"/>
              </a:solidFill>
            </a:endParaRPr>
          </a:p>
        </p:txBody>
      </p:sp>
      <p:cxnSp>
        <p:nvCxnSpPr>
          <p:cNvPr id="6" name="Straight Connector 12">
            <a:extLst>
              <a:ext uri="{FF2B5EF4-FFF2-40B4-BE49-F238E27FC236}">
                <a16:creationId xmlns:a16="http://schemas.microsoft.com/office/drawing/2014/main" id="{D8251AEC-4AF0-1122-4139-17B6DE15834C}"/>
              </a:ext>
            </a:extLst>
          </p:cNvPr>
          <p:cNvCxnSpPr>
            <a:cxnSpLocks noMove="1" noResize="1"/>
          </p:cNvCxnSpPr>
          <p:nvPr/>
        </p:nvCxnSpPr>
        <p:spPr>
          <a:xfrm>
            <a:off x="0" y="1197562"/>
            <a:ext cx="804196" cy="0"/>
          </a:xfrm>
          <a:prstGeom prst="straightConnector1">
            <a:avLst/>
          </a:prstGeom>
          <a:noFill/>
          <a:ln w="85725" cap="flat">
            <a:solidFill>
              <a:srgbClr val="FFFFFF"/>
            </a:solidFill>
            <a:prstDash val="solid"/>
            <a:miter/>
          </a:ln>
        </p:spPr>
      </p:cxnSp>
      <p:sp>
        <p:nvSpPr>
          <p:cNvPr id="7" name="Rectangle 14">
            <a:extLst>
              <a:ext uri="{FF2B5EF4-FFF2-40B4-BE49-F238E27FC236}">
                <a16:creationId xmlns:a16="http://schemas.microsoft.com/office/drawing/2014/main" id="{C8FCF01C-2A59-F77E-FD62-08FC56BC99B6}"/>
              </a:ext>
            </a:extLst>
          </p:cNvPr>
          <p:cNvSpPr>
            <a:spLocks noMove="1" noResize="1"/>
          </p:cNvSpPr>
          <p:nvPr/>
        </p:nvSpPr>
        <p:spPr>
          <a:xfrm rot="10799991">
            <a:off x="10" y="4851916"/>
            <a:ext cx="12191996" cy="2006083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5400000"/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Neue Haas Grotesk Text Pro"/>
            </a:endParaRPr>
          </a:p>
        </p:txBody>
      </p:sp>
      <p:sp>
        <p:nvSpPr>
          <p:cNvPr id="8" name="Sottotitolo 2">
            <a:extLst>
              <a:ext uri="{FF2B5EF4-FFF2-40B4-BE49-F238E27FC236}">
                <a16:creationId xmlns:a16="http://schemas.microsoft.com/office/drawing/2014/main" id="{E2D49D9C-35E2-435D-9AA0-B7AF272140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97280" y="4626799"/>
            <a:ext cx="4696851" cy="1206505"/>
          </a:xfrm>
        </p:spPr>
        <p:txBody>
          <a:bodyPr anchor="t">
            <a:norm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Autors: </a:t>
            </a:r>
          </a:p>
          <a:p>
            <a:r>
              <a:rPr lang="it-IT" sz="1400" dirty="0">
                <a:solidFill>
                  <a:schemeClr val="bg1"/>
                </a:solidFill>
              </a:rPr>
              <a:t>Miro Rava</a:t>
            </a:r>
          </a:p>
          <a:p>
            <a:r>
              <a:rPr lang="it-IT" sz="1400" dirty="0">
                <a:solidFill>
                  <a:schemeClr val="bg1"/>
                </a:solidFill>
              </a:rPr>
              <a:t>Oleg Lastocichin</a:t>
            </a: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38C50E0B-2C20-796E-79D0-80AC7EA88A14}"/>
              </a:ext>
            </a:extLst>
          </p:cNvPr>
          <p:cNvSpPr txBox="1">
            <a:spLocks/>
          </p:cNvSpPr>
          <p:nvPr/>
        </p:nvSpPr>
        <p:spPr>
          <a:xfrm>
            <a:off x="6095998" y="4648452"/>
            <a:ext cx="4696851" cy="12065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>
            <a:lvl1pPr marL="0" marR="0" lvl="0" indent="0" algn="l" defTabSz="914400" rtl="0" fontAlgn="auto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Neue Haas Grotesk Text Pro" pitchFamily="34"/>
              <a:buNone/>
              <a:tabLst/>
              <a:defRPr lang="en-US" sz="2000" b="0" i="0" u="none" strike="noStrike" kern="1200" cap="none" spc="0" baseline="0">
                <a:solidFill>
                  <a:srgbClr val="000000"/>
                </a:solidFill>
                <a:uFillTx/>
                <a:latin typeface="Neue Haas Grotesk Text Pro"/>
              </a:defRPr>
            </a:lvl1pPr>
            <a:lvl2pPr marL="502920" marR="0" lvl="1" indent="-228600" algn="l" defTabSz="914400" rtl="0" fontAlgn="auto" hangingPunct="1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Neue Haas Grotesk Text Pro" pitchFamily="34"/>
              <a:buChar char="-"/>
              <a:tabLst/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Neue Haas Grotesk Text Pro"/>
              </a:defRPr>
            </a:lvl2pPr>
            <a:lvl3pPr marL="731520" marR="0" lvl="2" indent="-228600" algn="l" defTabSz="914400" rtl="0" fontAlgn="auto" hangingPunct="1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Neue Haas Grotesk Text Pro" pitchFamily="34"/>
              <a:buChar char="-"/>
              <a:tabLst/>
              <a:defRPr lang="en-US" sz="1600" b="0" i="0" u="none" strike="noStrike" kern="1200" cap="none" spc="0" baseline="0">
                <a:solidFill>
                  <a:srgbClr val="000000"/>
                </a:solidFill>
                <a:uFillTx/>
                <a:latin typeface="Neue Haas Grotesk Text Pro"/>
              </a:defRPr>
            </a:lvl3pPr>
            <a:lvl4pPr marL="1005840" marR="0" lvl="3" indent="-228600" algn="l" defTabSz="914400" rtl="0" fontAlgn="auto" hangingPunct="1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Neue Haas Grotesk Text Pro" pitchFamily="34"/>
              <a:buChar char="-"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Neue Haas Grotesk Text Pro"/>
              </a:defRPr>
            </a:lvl4pPr>
            <a:lvl5pPr marL="1280160" marR="0" lvl="4" indent="-228600" algn="l" defTabSz="914400" rtl="0" fontAlgn="auto" hangingPunct="1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Neue Haas Grotesk Text Pro" pitchFamily="34"/>
              <a:buChar char="-"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Neue Haas Grotesk Text Pro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400" dirty="0">
                <a:solidFill>
                  <a:schemeClr val="bg1"/>
                </a:solidFill>
              </a:rPr>
              <a:t>Teacher:</a:t>
            </a:r>
          </a:p>
          <a:p>
            <a:r>
              <a:rPr lang="it-IT" sz="1400" dirty="0">
                <a:solidFill>
                  <a:schemeClr val="bg1"/>
                </a:solidFill>
              </a:rPr>
              <a:t>Guidi Roberto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70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C5A5F1C-8572-378A-3675-66782D5242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64A68D-72E9-5102-77B5-50E517F5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Exploration/Scraping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19BA4-0BAA-E32D-4C02-8C0D351A6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All the data was scraped from </a:t>
            </a:r>
            <a:r>
              <a:rPr lang="it-IT" dirty="0">
                <a:hlinkClick r:id="rId3"/>
              </a:rPr>
              <a:t>thespacedevs.com</a:t>
            </a:r>
            <a:r>
              <a:rPr lang="it-IT" dirty="0"/>
              <a:t> .</a:t>
            </a:r>
            <a:br>
              <a:rPr lang="it-IT" dirty="0"/>
            </a:br>
            <a:endParaRPr lang="it-IT" dirty="0"/>
          </a:p>
          <a:p>
            <a:r>
              <a:rPr lang="it-IT" dirty="0"/>
              <a:t>We created a small program that made all the                                                                         requests to the api of the website.</a:t>
            </a:r>
            <a:br>
              <a:rPr lang="it-IT" dirty="0"/>
            </a:br>
            <a:endParaRPr lang="it-IT" dirty="0"/>
          </a:p>
          <a:p>
            <a:r>
              <a:rPr lang="it-IT" dirty="0"/>
              <a:t>We used additional scripts to clean the dataset and</a:t>
            </a:r>
            <a:br>
              <a:rPr lang="it-IT" dirty="0"/>
            </a:br>
            <a:r>
              <a:rPr lang="it-IT" dirty="0"/>
              <a:t>make it usable as a pandas DataFrame Object.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FA6B2A-D776-989F-518B-73C561FBC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003" y="2447775"/>
            <a:ext cx="3943900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619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1CE32-CF4C-44EC-3418-38C45BAD8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Database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EC31D-7DE7-D29C-6FEC-7D01C975A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Our Database is composed by three different Json Files Managed by a dedicated python library that uses Pandas to execute the main CRUD operations on it.</a:t>
            </a:r>
            <a:br>
              <a:rPr lang="it-IT" dirty="0"/>
            </a:br>
            <a:endParaRPr lang="it-IT" dirty="0"/>
          </a:p>
          <a:p>
            <a:r>
              <a:rPr lang="it-IT" dirty="0"/>
              <a:t>At the moment the Database File and the Web Services applications are local and not accessible from the internet, but they are independent and can be run on an external server.</a:t>
            </a:r>
            <a:br>
              <a:rPr lang="it-IT" dirty="0"/>
            </a:br>
            <a:endParaRPr lang="it-IT" dirty="0"/>
          </a:p>
          <a:p>
            <a:r>
              <a:rPr lang="it-IT" dirty="0"/>
              <a:t>The three Json Files contain information for Astronauts, Launches, and Rockets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6D4924-C5B4-C761-BFC8-43F5026CC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053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9440F-4EB1-6B1D-CFEB-88833DA93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Web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6C127-5AF1-FB2A-54B1-5F64BAF8A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The application is made with flask and it implements all of the CRUD operations</a:t>
            </a:r>
            <a:br>
              <a:rPr lang="it-IT" dirty="0"/>
            </a:br>
            <a:endParaRPr lang="it-IT" dirty="0"/>
          </a:p>
          <a:p>
            <a:r>
              <a:rPr lang="it-IT" dirty="0"/>
              <a:t>Each endpoint refers to an item into the DataFrame.</a:t>
            </a:r>
            <a:br>
              <a:rPr lang="it-IT" dirty="0"/>
            </a:br>
            <a:endParaRPr lang="it-IT" dirty="0"/>
          </a:p>
          <a:p>
            <a:r>
              <a:rPr lang="it-IT" dirty="0"/>
              <a:t>The Web Service application uses custom created functions to interact with the DBMS and query the Database</a:t>
            </a:r>
            <a:br>
              <a:rPr lang="it-IT" dirty="0"/>
            </a:br>
            <a:endParaRPr lang="it-IT" dirty="0"/>
          </a:p>
          <a:p>
            <a:r>
              <a:rPr lang="it-IT" dirty="0"/>
              <a:t>From the Web Service, Json formatted strings are retrieved and used then the client Library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165D4E-B12D-496B-999F-16967459E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925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3B7C9-1502-0B98-DF46-501FD83D2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Client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4944B-03E2-954D-EE26-2627B66A8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The Client Library uses classes to store information and entries to and from the web service.</a:t>
            </a:r>
            <a:br>
              <a:rPr lang="it-IT" dirty="0"/>
            </a:br>
            <a:endParaRPr lang="it-IT" dirty="0"/>
          </a:p>
          <a:p>
            <a:r>
              <a:rPr lang="it-IT" dirty="0"/>
              <a:t>Each class object is then converted into a json formatted string that is sent to the web service.</a:t>
            </a:r>
            <a:br>
              <a:rPr lang="it-IT" dirty="0"/>
            </a:br>
            <a:endParaRPr lang="it-IT" dirty="0"/>
          </a:p>
          <a:p>
            <a:r>
              <a:rPr lang="it-IT" dirty="0"/>
              <a:t>The Client Library implements operations and functions that you can apply to the retrieved objects.</a:t>
            </a:r>
            <a:br>
              <a:rPr lang="it-IT" dirty="0"/>
            </a:br>
            <a:endParaRPr lang="it-IT" dirty="0"/>
          </a:p>
          <a:p>
            <a:r>
              <a:rPr lang="it-IT" dirty="0"/>
              <a:t>The result of these operations will be used then into the Demo Application.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B0E7C0-3571-7BAA-89DA-4E1781271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384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E5283-FBB4-0DC5-23E4-6BD4C0C70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Demo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DA184-850F-E4C9-3CA9-2F839034B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The Demo Application is written in python and has a gui by which you can execute all the CRUD operations and other simple statistics </a:t>
            </a:r>
            <a:br>
              <a:rPr lang="it-IT" dirty="0"/>
            </a:br>
            <a:endParaRPr lang="it-IT" dirty="0"/>
          </a:p>
          <a:p>
            <a:r>
              <a:rPr lang="it-IT" dirty="0"/>
              <a:t>The GUI can display Plots related to the data.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2BDE1F-3E5B-6157-2A61-60306FD2B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794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1A88A7-D186-5FB0-8E40-5A94DAB43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DAF2F7-9AE3-909B-CF74-C0B0C637A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Unit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5943A-089C-A257-43BD-236A0A235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Through the use of Unit Testing we will check any error and problem in all the parts of the project.</a:t>
            </a:r>
          </a:p>
          <a:p>
            <a:r>
              <a:rPr lang="it-IT" dirty="0"/>
              <a:t>Coming Soon!   </a:t>
            </a:r>
            <a:r>
              <a:rPr lang="it-IT" dirty="0">
                <a:sym typeface="Wingdings" panose="05000000000000000000" pitchFamily="2" charset="2"/>
              </a:rPr>
              <a:t>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5992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A06E-ECB3-C285-BDD7-E72F93136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70894-7B88-31DC-4225-4FD0205E1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Q&amp;A</a:t>
            </a:r>
          </a:p>
          <a:p>
            <a:r>
              <a:rPr lang="it-IT" dirty="0"/>
              <a:t>Progression</a:t>
            </a:r>
          </a:p>
          <a:p>
            <a:r>
              <a:rPr lang="it-IT" dirty="0"/>
              <a:t>Thank you for listening</a:t>
            </a:r>
          </a:p>
          <a:p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DC995A-63FA-A279-AFD4-A0ED72D34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812403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351</Words>
  <Application>Microsoft Office PowerPoint</Application>
  <PresentationFormat>Widescreen</PresentationFormat>
  <Paragraphs>34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Neue Haas Grotesk Text Pro</vt:lpstr>
      <vt:lpstr>BjornVTI</vt:lpstr>
      <vt:lpstr>Python  Web  Service  for  space  data</vt:lpstr>
      <vt:lpstr>Data Exploration/Scraping</vt:lpstr>
      <vt:lpstr>Database Management</vt:lpstr>
      <vt:lpstr>Web Service</vt:lpstr>
      <vt:lpstr>Client Library</vt:lpstr>
      <vt:lpstr>Demo Application</vt:lpstr>
      <vt:lpstr>Unit Testing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Service on space</dc:title>
  <dc:creator>Lastocichin Oleg</dc:creator>
  <cp:lastModifiedBy>Miro Rava</cp:lastModifiedBy>
  <cp:revision>8</cp:revision>
  <dcterms:created xsi:type="dcterms:W3CDTF">2022-12-19T10:49:56Z</dcterms:created>
  <dcterms:modified xsi:type="dcterms:W3CDTF">2022-12-19T12:16:28Z</dcterms:modified>
</cp:coreProperties>
</file>

<file path=docProps/thumbnail.jpeg>
</file>